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1" r:id="rId2"/>
    <p:sldId id="262" r:id="rId3"/>
    <p:sldId id="263" r:id="rId4"/>
    <p:sldId id="264" r:id="rId5"/>
    <p:sldId id="257" r:id="rId6"/>
    <p:sldId id="258" r:id="rId7"/>
    <p:sldId id="259" r:id="rId8"/>
    <p:sldId id="260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4660"/>
  </p:normalViewPr>
  <p:slideViewPr>
    <p:cSldViewPr snapToGrid="0">
      <p:cViewPr varScale="1">
        <p:scale>
          <a:sx n="65" d="100"/>
          <a:sy n="65" d="100"/>
        </p:scale>
        <p:origin x="7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stwilfredslaw.in/2-1-2-percentage-of-seats-filled-against-reserved-categories-sc-st-obc-etc-as-per-applicable-reservation-policy-for-the-first-year-admission-during-the-last-five-years/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stwilfredslaw.in/5-2-1-percentage-of-placement-of-outgoing-students-during-the-last-five-years/" TargetMode="Externa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stwilfredslaw.in/5-3-3the-institution-conducts-organizes-following-activities/" TargetMode="Externa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stwilfredslaw.in/wp-content/uploads/2024/12/3.3.2-_Activity_Report.pdf" TargetMode="Externa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stwilfredslaw.in/1-1-1-the-institution-ensures-effective-curriculum-delivery-through-a-well-planned-and-documented-process-2/" TargetMode="Externa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stwilfredslaw.in/1-1-1-the-institution-ensures-effective-curriculum-delivery-through-a-well-planned-and-documented-process-2/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E5A68-A35A-3DB3-2FE9-930328820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/>
              <a:t>1. Result analysis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736FD0D-21A0-2F93-7C7F-610F02443D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9768" y="2065867"/>
            <a:ext cx="10432026" cy="4295604"/>
          </a:xfrm>
        </p:spPr>
      </p:pic>
    </p:spTree>
    <p:extLst>
      <p:ext uri="{BB962C8B-B14F-4D97-AF65-F5344CB8AC3E}">
        <p14:creationId xmlns:p14="http://schemas.microsoft.com/office/powerpoint/2010/main" val="1943262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20593-BA5B-DA62-8E52-E03DC563C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62117"/>
            <a:ext cx="10131427" cy="860400"/>
          </a:xfrm>
        </p:spPr>
        <p:txBody>
          <a:bodyPr/>
          <a:lstStyle/>
          <a:p>
            <a:r>
              <a:rPr lang="en-IN" b="1" u="sng" dirty="0"/>
              <a:t>2. ADMISSION NUMBERS (COURSE &amp; YEAR WISE)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C288E-A246-2E55-BB99-4A1046C2E6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799" y="1533832"/>
            <a:ext cx="10131428" cy="4103949"/>
          </a:xfrm>
        </p:spPr>
        <p:txBody>
          <a:bodyPr/>
          <a:lstStyle/>
          <a:p>
            <a:r>
              <a:rPr lang="en-IN" dirty="0"/>
              <a:t> </a:t>
            </a:r>
            <a:r>
              <a:rPr lang="en-IN" i="1" dirty="0"/>
              <a:t>KINDLY CHECK THE LINK FOR FURTHER DETAILS –</a:t>
            </a:r>
          </a:p>
          <a:p>
            <a:endParaRPr lang="en-IN" i="1" dirty="0"/>
          </a:p>
          <a:p>
            <a:r>
              <a:rPr lang="en-IN" dirty="0">
                <a:hlinkClick r:id="rId2"/>
              </a:rPr>
              <a:t>https://stwilfredslaw.in/2-1-2-percentage-of-seats-filled-against-reserved-categories-sc-st-obc-etc-as-per-applicable-reservation-policy-for-the-first-year-admission-during-the-last-five-years/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73238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F9A93-5D75-B1E4-D50E-2F34677B2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1052051"/>
          </a:xfrm>
        </p:spPr>
        <p:txBody>
          <a:bodyPr/>
          <a:lstStyle/>
          <a:p>
            <a:r>
              <a:rPr lang="en-IN" b="1" u="sng" dirty="0"/>
              <a:t>3. TOPPERS DETAILS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17C7A2-E1E7-3DF9-3463-40B088B1E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2399071"/>
            <a:ext cx="10131428" cy="339212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IN" u="sng" dirty="0"/>
          </a:p>
          <a:p>
            <a:endParaRPr lang="en-IN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CD116E4-97E7-FA66-1119-15278E141F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219008"/>
              </p:ext>
            </p:extLst>
          </p:nvPr>
        </p:nvGraphicFramePr>
        <p:xfrm>
          <a:off x="2032000" y="1504336"/>
          <a:ext cx="8128000" cy="4552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53732885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257628919"/>
                    </a:ext>
                  </a:extLst>
                </a:gridCol>
              </a:tblGrid>
              <a:tr h="367458">
                <a:tc gridSpan="2">
                  <a:txBody>
                    <a:bodyPr/>
                    <a:lstStyle/>
                    <a:p>
                      <a:r>
                        <a:rPr lang="en-IN" dirty="0"/>
                        <a:t>2021-2022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588620"/>
                  </a:ext>
                </a:extLst>
              </a:tr>
              <a:tr h="643051">
                <a:tc>
                  <a:txBody>
                    <a:bodyPr/>
                    <a:lstStyle/>
                    <a:p>
                      <a:r>
                        <a:rPr lang="en-IN" dirty="0"/>
                        <a:t>LL.B-Ragunath </a:t>
                      </a:r>
                      <a:r>
                        <a:rPr lang="en-IN" dirty="0" err="1"/>
                        <a:t>Vithoba</a:t>
                      </a:r>
                      <a:r>
                        <a:rPr lang="en-IN" dirty="0"/>
                        <a:t> Tandel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B.L.S LL.B- Haresh </a:t>
                      </a:r>
                      <a:r>
                        <a:rPr lang="en-IN" dirty="0" err="1"/>
                        <a:t>Bhopi</a:t>
                      </a:r>
                      <a:r>
                        <a:rPr lang="en-IN" dirty="0"/>
                        <a:t> &amp; </a:t>
                      </a:r>
                      <a:r>
                        <a:rPr lang="en-IN" dirty="0" err="1"/>
                        <a:t>Tajeshree</a:t>
                      </a:r>
                      <a:r>
                        <a:rPr lang="en-IN" dirty="0"/>
                        <a:t> Mhatre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668068"/>
                  </a:ext>
                </a:extLst>
              </a:tr>
              <a:tr h="643051">
                <a:tc gridSpan="2">
                  <a:txBody>
                    <a:bodyPr/>
                    <a:lstStyle/>
                    <a:p>
                      <a:r>
                        <a:rPr lang="en-IN" dirty="0"/>
                        <a:t>2022-2023</a:t>
                      </a:r>
                    </a:p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509219"/>
                  </a:ext>
                </a:extLst>
              </a:tr>
              <a:tr h="1194238">
                <a:tc>
                  <a:txBody>
                    <a:bodyPr/>
                    <a:lstStyle/>
                    <a:p>
                      <a:r>
                        <a:rPr lang="en-IN" dirty="0"/>
                        <a:t>LL.B- Sumedha Bhawar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B.A LL.B –Adharsh Divakar Pandey </a:t>
                      </a:r>
                    </a:p>
                    <a:p>
                      <a:r>
                        <a:rPr lang="en-IN" dirty="0"/>
                        <a:t>                 - Sujata Devidas Padvi</a:t>
                      </a:r>
                    </a:p>
                    <a:p>
                      <a:endParaRPr lang="en-IN" dirty="0"/>
                    </a:p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176531"/>
                  </a:ext>
                </a:extLst>
              </a:tr>
              <a:tr h="643051">
                <a:tc>
                  <a:txBody>
                    <a:bodyPr/>
                    <a:lstStyle/>
                    <a:p>
                      <a:r>
                        <a:rPr lang="en-IN" dirty="0"/>
                        <a:t>2023-2024 </a:t>
                      </a:r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759820"/>
                  </a:ext>
                </a:extLst>
              </a:tr>
              <a:tr h="643051">
                <a:tc>
                  <a:txBody>
                    <a:bodyPr/>
                    <a:lstStyle/>
                    <a:p>
                      <a:r>
                        <a:rPr lang="en-IN" dirty="0"/>
                        <a:t>LL.B- Charushila Shekar Khairnar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B.A LL.B –Rani Vasant Pawar</a:t>
                      </a:r>
                    </a:p>
                    <a:p>
                      <a:r>
                        <a:rPr lang="en-IN" dirty="0"/>
                        <a:t>                - </a:t>
                      </a:r>
                      <a:r>
                        <a:rPr lang="en-IN" dirty="0" err="1"/>
                        <a:t>Dyaneshwari</a:t>
                      </a:r>
                      <a:r>
                        <a:rPr lang="en-IN" dirty="0"/>
                        <a:t> Bajirao Fuge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090513"/>
                  </a:ext>
                </a:extLst>
              </a:tr>
              <a:tr h="418436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798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8271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29B7D-3830-EA6B-A023-FEAC8EA54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2"/>
            <a:ext cx="10131427" cy="1553496"/>
          </a:xfrm>
        </p:spPr>
        <p:txBody>
          <a:bodyPr/>
          <a:lstStyle/>
          <a:p>
            <a:r>
              <a:rPr lang="en-IN" b="1" u="sng" dirty="0"/>
              <a:t>4. PLACEMENT STATS &amp; RECRUITER DETAILS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1849B6-7270-0C48-6E0D-5E177C50A2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17290"/>
            <a:ext cx="10131428" cy="1740310"/>
          </a:xfrm>
        </p:spPr>
        <p:txBody>
          <a:bodyPr/>
          <a:lstStyle/>
          <a:p>
            <a:r>
              <a:rPr lang="en-IN" dirty="0">
                <a:hlinkClick r:id="rId2"/>
              </a:rPr>
              <a:t>https://stwilfredslaw.in/5-2-1-percentage-of-placement-of-outgoing-students-during-the-last-five-years/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03269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37B3D-8242-3D54-7A66-EA5C1B0BD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/>
              <a:t>5. COMPLETE FACULTY LIST WITH QUALIFICATION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075552E-FE72-F740-F423-73DE5242A4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6413" y="2166307"/>
            <a:ext cx="10020813" cy="4082093"/>
          </a:xfrm>
        </p:spPr>
      </p:pic>
    </p:spTree>
    <p:extLst>
      <p:ext uri="{BB962C8B-B14F-4D97-AF65-F5344CB8AC3E}">
        <p14:creationId xmlns:p14="http://schemas.microsoft.com/office/powerpoint/2010/main" val="4017233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E0000-CC1A-EED9-50F8-450C653C2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QUALIFICATION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3159E2-E464-9EE6-B422-9228040136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1" y="2204153"/>
            <a:ext cx="10131425" cy="4285137"/>
          </a:xfrm>
        </p:spPr>
      </p:pic>
    </p:spTree>
    <p:extLst>
      <p:ext uri="{BB962C8B-B14F-4D97-AF65-F5344CB8AC3E}">
        <p14:creationId xmlns:p14="http://schemas.microsoft.com/office/powerpoint/2010/main" val="3581947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80853-0F2C-A31B-0399-827FFE125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/>
              <a:t>6. FDPs CONDUCTED/ ATTENDED BY FACULTY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F00F224-3748-DBE3-3C5C-18E6431252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1" y="2065867"/>
            <a:ext cx="10131425" cy="4541409"/>
          </a:xfrm>
        </p:spPr>
      </p:pic>
    </p:spTree>
    <p:extLst>
      <p:ext uri="{BB962C8B-B14F-4D97-AF65-F5344CB8AC3E}">
        <p14:creationId xmlns:p14="http://schemas.microsoft.com/office/powerpoint/2010/main" val="3809178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FB7BE9-B005-EA3C-BFEC-23BB8A3A2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459" y="1545052"/>
            <a:ext cx="10215715" cy="18161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41A70F-2023-8AC9-FC20-619C565589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711" y="3361245"/>
            <a:ext cx="10215714" cy="2273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137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190B3-1C76-84EB-90C0-3DB473C68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485819"/>
            <a:ext cx="10131427" cy="851368"/>
          </a:xfrm>
        </p:spPr>
        <p:txBody>
          <a:bodyPr/>
          <a:lstStyle/>
          <a:p>
            <a:r>
              <a:rPr lang="en-IN" b="1" u="sng" dirty="0"/>
              <a:t>7. Faculty achievements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89E9AF-0CFE-932B-1C94-1AED25110B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9917AB-A04E-5EE0-CDE2-552B93A595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445" y="1954619"/>
            <a:ext cx="10520515" cy="469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024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8A5C1-0F59-1568-1B74-C5B34D8DA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1447801"/>
          </a:xfrm>
        </p:spPr>
        <p:txBody>
          <a:bodyPr/>
          <a:lstStyle/>
          <a:p>
            <a:r>
              <a:rPr lang="en-IN" b="1" u="sng" dirty="0"/>
              <a:t>8.EVENTS  ORGANISED BY DEPARTMENT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1B36D9-83B5-4081-25B8-3A0847B59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2057402"/>
            <a:ext cx="10131428" cy="4190997"/>
          </a:xfrm>
        </p:spPr>
        <p:txBody>
          <a:bodyPr>
            <a:normAutofit/>
          </a:bodyPr>
          <a:lstStyle/>
          <a:p>
            <a:r>
              <a:rPr lang="en-US" dirty="0"/>
              <a:t>The institution conducts /organizes following activities</a:t>
            </a:r>
          </a:p>
          <a:p>
            <a:r>
              <a:rPr lang="en-US" dirty="0"/>
              <a:t>1. Sports competitions/events </a:t>
            </a:r>
          </a:p>
          <a:p>
            <a:r>
              <a:rPr lang="en-US" dirty="0"/>
              <a:t>2.Cultural competitions/events</a:t>
            </a:r>
          </a:p>
          <a:p>
            <a:r>
              <a:rPr lang="en-US" dirty="0"/>
              <a:t>3. Technical fest/academic fests</a:t>
            </a:r>
          </a:p>
          <a:p>
            <a:r>
              <a:rPr lang="en-US" dirty="0"/>
              <a:t>4. Any other events through active clubs and forums</a:t>
            </a:r>
          </a:p>
          <a:p>
            <a:endParaRPr lang="en-US" dirty="0"/>
          </a:p>
          <a:p>
            <a:r>
              <a:rPr lang="en-IN" dirty="0"/>
              <a:t>  </a:t>
            </a:r>
            <a:r>
              <a:rPr lang="en-IN" i="1" dirty="0"/>
              <a:t>KINDLY CHECK THE BELOW LINK FOR FURTHER INFORMATION-</a:t>
            </a:r>
          </a:p>
          <a:p>
            <a:r>
              <a:rPr lang="en-IN" i="1" dirty="0">
                <a:hlinkClick r:id="rId2"/>
              </a:rPr>
              <a:t>https://stwilfredslaw.in/5-3-3the-institution-conducts-organizes-following-activities/</a:t>
            </a:r>
            <a:endParaRPr lang="en-IN" i="1" dirty="0"/>
          </a:p>
          <a:p>
            <a:endParaRPr lang="en-IN" i="1" dirty="0"/>
          </a:p>
          <a:p>
            <a:endParaRPr lang="en-IN" i="1" dirty="0"/>
          </a:p>
        </p:txBody>
      </p:sp>
    </p:spTree>
    <p:extLst>
      <p:ext uri="{BB962C8B-B14F-4D97-AF65-F5344CB8AC3E}">
        <p14:creationId xmlns:p14="http://schemas.microsoft.com/office/powerpoint/2010/main" val="4203736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20748-0226-7DA4-599D-B9EAA565C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2"/>
            <a:ext cx="10131427" cy="1091380"/>
          </a:xfrm>
        </p:spPr>
        <p:txBody>
          <a:bodyPr/>
          <a:lstStyle/>
          <a:p>
            <a:r>
              <a:rPr lang="en-IN" b="1" u="sng" dirty="0"/>
              <a:t>9. MAXIMUM PHOTOGRAPHS OF ALL EVENTS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E3FFBB-92A4-1F8E-9234-1D4FD72CE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1" y="2566220"/>
            <a:ext cx="10131428" cy="1209367"/>
          </a:xfrm>
        </p:spPr>
        <p:txBody>
          <a:bodyPr/>
          <a:lstStyle/>
          <a:p>
            <a:r>
              <a:rPr lang="en-IN" dirty="0">
                <a:hlinkClick r:id="rId2"/>
              </a:rPr>
              <a:t>KINDLY CHECK THE BELOW LINK -</a:t>
            </a:r>
          </a:p>
          <a:p>
            <a:r>
              <a:rPr lang="en-IN" dirty="0">
                <a:hlinkClick r:id="rId2"/>
              </a:rPr>
              <a:t>Https://stwilfredslaw.in/wp-content/uploads/2024/12/3.3.2-_Activity_Report.pdf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3407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A4FB2-C7E4-F0B6-BFED-CC70FBB77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10. STUDENTS ATTENDENCE ANALYSIS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667B5E-CF93-E9B5-1F48-5BB45796D2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Pending </a:t>
            </a:r>
          </a:p>
        </p:txBody>
      </p:sp>
    </p:spTree>
    <p:extLst>
      <p:ext uri="{BB962C8B-B14F-4D97-AF65-F5344CB8AC3E}">
        <p14:creationId xmlns:p14="http://schemas.microsoft.com/office/powerpoint/2010/main" val="1165521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39711-EAAB-A7B2-1D61-E367E1C8D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2"/>
            <a:ext cx="10131427" cy="1447800"/>
          </a:xfrm>
        </p:spPr>
        <p:txBody>
          <a:bodyPr/>
          <a:lstStyle/>
          <a:p>
            <a:r>
              <a:rPr lang="en-IN" b="1" u="sng" dirty="0"/>
              <a:t>11. PLANNING FOR UPCOMING ACADEMIC SESSION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192446-6155-A8D1-B4ED-6DA3F45262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809135"/>
            <a:ext cx="10131428" cy="1619865"/>
          </a:xfrm>
        </p:spPr>
        <p:txBody>
          <a:bodyPr/>
          <a:lstStyle/>
          <a:p>
            <a:r>
              <a:rPr lang="en-IN" dirty="0">
                <a:hlinkClick r:id="rId2"/>
              </a:rPr>
              <a:t>KINDLY CHECKK THE BELOW LINK FOR INFORMATION </a:t>
            </a:r>
          </a:p>
          <a:p>
            <a:r>
              <a:rPr lang="en-IN" dirty="0">
                <a:hlinkClick r:id="rId2"/>
              </a:rPr>
              <a:t>https://stwilfredslaw.in/1-1-1-the-institution-ensures-effective-curriculum-delivery-through-a-well-planned-and-documented-process-2/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459639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300E2-8BDF-254E-2244-0309A58AC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1376515"/>
          </a:xfrm>
        </p:spPr>
        <p:txBody>
          <a:bodyPr/>
          <a:lstStyle/>
          <a:p>
            <a:r>
              <a:rPr lang="en-IN" b="1" u="sng" dirty="0"/>
              <a:t>12. ADMISSION CRITERIA AND PROCESS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868D1C-84D1-40D7-0674-D1ACB4B9E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17290"/>
            <a:ext cx="10131428" cy="1376515"/>
          </a:xfrm>
        </p:spPr>
        <p:txBody>
          <a:bodyPr/>
          <a:lstStyle/>
          <a:p>
            <a:r>
              <a:rPr lang="en-IN" dirty="0"/>
              <a:t>Kindly check the Pdf sent separately .</a:t>
            </a:r>
          </a:p>
        </p:txBody>
      </p:sp>
    </p:spTree>
    <p:extLst>
      <p:ext uri="{BB962C8B-B14F-4D97-AF65-F5344CB8AC3E}">
        <p14:creationId xmlns:p14="http://schemas.microsoft.com/office/powerpoint/2010/main" val="2165695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EB135-1F7B-9DC7-80AA-BB2B7365D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2"/>
            <a:ext cx="10131427" cy="1170037"/>
          </a:xfrm>
        </p:spPr>
        <p:txBody>
          <a:bodyPr/>
          <a:lstStyle/>
          <a:p>
            <a:r>
              <a:rPr lang="en-IN" b="1" u="sng" dirty="0"/>
              <a:t>13. SOFT COPY OF PROSPECTUS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13C19F-B6BC-C461-6960-60715AC89C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779640"/>
            <a:ext cx="10131428" cy="1071716"/>
          </a:xfrm>
        </p:spPr>
        <p:txBody>
          <a:bodyPr/>
          <a:lstStyle/>
          <a:p>
            <a:r>
              <a:rPr lang="en-IN" dirty="0"/>
              <a:t>Kindly check the Pdf sent separately</a:t>
            </a:r>
          </a:p>
        </p:txBody>
      </p:sp>
    </p:spTree>
    <p:extLst>
      <p:ext uri="{BB962C8B-B14F-4D97-AF65-F5344CB8AC3E}">
        <p14:creationId xmlns:p14="http://schemas.microsoft.com/office/powerpoint/2010/main" val="1103969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63E9B-6C60-38D1-9B8B-5B7397F37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1071715"/>
          </a:xfrm>
        </p:spPr>
        <p:txBody>
          <a:bodyPr/>
          <a:lstStyle/>
          <a:p>
            <a:r>
              <a:rPr lang="en-IN" b="1" u="sng" dirty="0"/>
              <a:t>14. STUDENT PORTFOLIO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5A4BEBC-A831-BD1A-A964-703EFDBAEE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213439"/>
              </p:ext>
            </p:extLst>
          </p:nvPr>
        </p:nvGraphicFramePr>
        <p:xfrm>
          <a:off x="999613" y="1632156"/>
          <a:ext cx="8128000" cy="5151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4731">
                  <a:extLst>
                    <a:ext uri="{9D8B030D-6E8A-4147-A177-3AD203B41FA5}">
                      <a16:colId xmlns:a16="http://schemas.microsoft.com/office/drawing/2014/main" val="3627351160"/>
                    </a:ext>
                  </a:extLst>
                </a:gridCol>
                <a:gridCol w="1201643">
                  <a:extLst>
                    <a:ext uri="{9D8B030D-6E8A-4147-A177-3AD203B41FA5}">
                      <a16:colId xmlns:a16="http://schemas.microsoft.com/office/drawing/2014/main" val="3751313884"/>
                    </a:ext>
                  </a:extLst>
                </a:gridCol>
                <a:gridCol w="3529781">
                  <a:extLst>
                    <a:ext uri="{9D8B030D-6E8A-4147-A177-3AD203B41FA5}">
                      <a16:colId xmlns:a16="http://schemas.microsoft.com/office/drawing/2014/main" val="3429591416"/>
                    </a:ext>
                  </a:extLst>
                </a:gridCol>
                <a:gridCol w="2431845">
                  <a:extLst>
                    <a:ext uri="{9D8B030D-6E8A-4147-A177-3AD203B41FA5}">
                      <a16:colId xmlns:a16="http://schemas.microsoft.com/office/drawing/2014/main" val="4120982745"/>
                    </a:ext>
                  </a:extLst>
                </a:gridCol>
              </a:tblGrid>
              <a:tr h="393289">
                <a:tc>
                  <a:txBody>
                    <a:bodyPr/>
                    <a:lstStyle/>
                    <a:p>
                      <a:r>
                        <a:rPr lang="en-IN" dirty="0"/>
                        <a:t>SR.NO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NAME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POSITION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168411"/>
                  </a:ext>
                </a:extLst>
              </a:tr>
              <a:tr h="427266">
                <a:tc>
                  <a:txBody>
                    <a:bodyPr/>
                    <a:lstStyle/>
                    <a:p>
                      <a:r>
                        <a:rPr lang="en-IN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2023-2024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Anil </a:t>
                      </a:r>
                      <a:r>
                        <a:rPr lang="en-IN" dirty="0" err="1"/>
                        <a:t>Upadhay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Law firm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515668"/>
                  </a:ext>
                </a:extLst>
              </a:tr>
              <a:tr h="427266">
                <a:tc>
                  <a:txBody>
                    <a:bodyPr/>
                    <a:lstStyle/>
                    <a:p>
                      <a:r>
                        <a:rPr lang="en-IN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2022-2023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Preeti Salunkhe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Law firm</a:t>
                      </a:r>
                      <a:endParaRPr kumimoji="0" lang="en-IN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781161"/>
                  </a:ext>
                </a:extLst>
              </a:tr>
              <a:tr h="427266">
                <a:tc>
                  <a:txBody>
                    <a:bodyPr/>
                    <a:lstStyle/>
                    <a:p>
                      <a:r>
                        <a:rPr lang="en-IN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2022-2023</a:t>
                      </a:r>
                      <a:endParaRPr kumimoji="0" lang="en-IN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Tejas Dattatreya Patil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Law firm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706083"/>
                  </a:ext>
                </a:extLst>
              </a:tr>
              <a:tr h="427266">
                <a:tc>
                  <a:txBody>
                    <a:bodyPr/>
                    <a:lstStyle/>
                    <a:p>
                      <a:r>
                        <a:rPr lang="en-IN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2022-2023</a:t>
                      </a:r>
                      <a:endParaRPr kumimoji="0" lang="en-IN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Nishi Naval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Studying in USA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052351"/>
                  </a:ext>
                </a:extLst>
              </a:tr>
              <a:tr h="427266">
                <a:tc>
                  <a:txBody>
                    <a:bodyPr/>
                    <a:lstStyle/>
                    <a:p>
                      <a:r>
                        <a:rPr lang="en-IN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2022-2023</a:t>
                      </a:r>
                      <a:endParaRPr kumimoji="0" lang="en-IN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Poorvi </a:t>
                      </a:r>
                      <a:r>
                        <a:rPr lang="en-IN" dirty="0" err="1"/>
                        <a:t>Khose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MNC as a Legal Advisor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141255"/>
                  </a:ext>
                </a:extLst>
              </a:tr>
              <a:tr h="598816">
                <a:tc>
                  <a:txBody>
                    <a:bodyPr/>
                    <a:lstStyle/>
                    <a:p>
                      <a:r>
                        <a:rPr lang="en-IN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2022-2023</a:t>
                      </a:r>
                      <a:endParaRPr kumimoji="0" lang="en-IN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Pornima Makarand Behle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/>
                        <a:t>MNC as a Legal Advisor</a:t>
                      </a:r>
                    </a:p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470506"/>
                  </a:ext>
                </a:extLst>
              </a:tr>
              <a:tr h="598816">
                <a:tc>
                  <a:txBody>
                    <a:bodyPr/>
                    <a:lstStyle/>
                    <a:p>
                      <a:r>
                        <a:rPr lang="en-IN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2022-2023</a:t>
                      </a:r>
                      <a:endParaRPr kumimoji="0" lang="en-IN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Nita </a:t>
                      </a:r>
                      <a:r>
                        <a:rPr lang="en-IN" dirty="0" err="1"/>
                        <a:t>Narkar</a:t>
                      </a:r>
                      <a:r>
                        <a:rPr lang="en-IN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/>
                        <a:t>MNC as a Legal Advisor</a:t>
                      </a:r>
                    </a:p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588057"/>
                  </a:ext>
                </a:extLst>
              </a:tr>
              <a:tr h="427266">
                <a:tc>
                  <a:txBody>
                    <a:bodyPr/>
                    <a:lstStyle/>
                    <a:p>
                      <a:r>
                        <a:rPr lang="en-IN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2022-2023</a:t>
                      </a:r>
                      <a:endParaRPr kumimoji="0" lang="en-IN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Akshay Manoj Ingale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Studying in UK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902269"/>
                  </a:ext>
                </a:extLst>
              </a:tr>
              <a:tr h="855451">
                <a:tc>
                  <a:txBody>
                    <a:bodyPr/>
                    <a:lstStyle/>
                    <a:p>
                      <a:r>
                        <a:rPr lang="en-IN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2022-2023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Ravi Kiran Khaire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/>
                        <a:t>MNC as a Legal Advisor in Dubai</a:t>
                      </a:r>
                    </a:p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8761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11909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3CD91-06F3-A44A-3100-356FEC759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2"/>
            <a:ext cx="10131427" cy="1347018"/>
          </a:xfrm>
        </p:spPr>
        <p:txBody>
          <a:bodyPr/>
          <a:lstStyle/>
          <a:p>
            <a:r>
              <a:rPr lang="en-IN" b="1" u="sng" dirty="0"/>
              <a:t>15. FACULTY PERFORMANCE REPORT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32105-7E77-D303-306D-705E116697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671484"/>
            <a:ext cx="10131428" cy="4119716"/>
          </a:xfrm>
        </p:spPr>
        <p:txBody>
          <a:bodyPr/>
          <a:lstStyle/>
          <a:p>
            <a:r>
              <a:rPr lang="en-IN" dirty="0"/>
              <a:t>PENDING </a:t>
            </a:r>
          </a:p>
        </p:txBody>
      </p:sp>
    </p:spTree>
    <p:extLst>
      <p:ext uri="{BB962C8B-B14F-4D97-AF65-F5344CB8AC3E}">
        <p14:creationId xmlns:p14="http://schemas.microsoft.com/office/powerpoint/2010/main" val="22593905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F86F9-A875-3607-4D72-79425CE54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2"/>
            <a:ext cx="10131427" cy="953728"/>
          </a:xfrm>
        </p:spPr>
        <p:txBody>
          <a:bodyPr/>
          <a:lstStyle/>
          <a:p>
            <a:r>
              <a:rPr lang="en-IN" b="1" u="sng" dirty="0"/>
              <a:t>16. CURICULLUM ACTIVITIES DELIVERY PLAN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9EA75F-7F33-8354-37D7-B28E0245D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7458"/>
            <a:ext cx="10131428" cy="1936955"/>
          </a:xfrm>
        </p:spPr>
        <p:txBody>
          <a:bodyPr/>
          <a:lstStyle/>
          <a:p>
            <a:r>
              <a:rPr lang="en-IN" dirty="0">
                <a:hlinkClick r:id="rId2"/>
              </a:rPr>
              <a:t>https://stwilfredslaw.in/1-1-1-the-institution-ensures-effective-curriculum-delivery-through-a-well-planned-and-documented-process-2/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590505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E44E6A2F-09CD-4BE0-B42D-107FF03CEE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267</TotalTime>
  <Words>378</Words>
  <Application>Microsoft Office PowerPoint</Application>
  <PresentationFormat>Widescreen</PresentationFormat>
  <Paragraphs>89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Celestial</vt:lpstr>
      <vt:lpstr>1. Result analysis</vt:lpstr>
      <vt:lpstr>2. ADMISSION NUMBERS (COURSE &amp; YEAR WISE)</vt:lpstr>
      <vt:lpstr>3. TOPPERS DETAILS </vt:lpstr>
      <vt:lpstr>4. PLACEMENT STATS &amp; RECRUITER DETAILS </vt:lpstr>
      <vt:lpstr>5. COMPLETE FACULTY LIST WITH QUALIFICATION</vt:lpstr>
      <vt:lpstr>QUALIFICATION</vt:lpstr>
      <vt:lpstr>6. FDPs CONDUCTED/ ATTENDED BY FACULTY </vt:lpstr>
      <vt:lpstr>PowerPoint Presentation</vt:lpstr>
      <vt:lpstr>7. Faculty achievements </vt:lpstr>
      <vt:lpstr>8.EVENTS  ORGANISED BY DEPARTMENT</vt:lpstr>
      <vt:lpstr>9. MAXIMUM PHOTOGRAPHS OF ALL EVENTS </vt:lpstr>
      <vt:lpstr>10. STUDENTS ATTENDENCE ANALYSIS</vt:lpstr>
      <vt:lpstr>11. PLANNING FOR UPCOMING ACADEMIC SESSION</vt:lpstr>
      <vt:lpstr>12. ADMISSION CRITERIA AND PROCESS</vt:lpstr>
      <vt:lpstr>13. SOFT COPY OF PROSPECTUS </vt:lpstr>
      <vt:lpstr>14. STUDENT PORTFOLIO</vt:lpstr>
      <vt:lpstr>15. FACULTY PERFORMANCE REPORT</vt:lpstr>
      <vt:lpstr>16. CURICULLUM ACTIVITIES DELIVERY PLAN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Ashlesha Mulay</dc:creator>
  <cp:lastModifiedBy>Ashlesha Mulay</cp:lastModifiedBy>
  <cp:revision>9</cp:revision>
  <dcterms:created xsi:type="dcterms:W3CDTF">2025-05-09T09:51:42Z</dcterms:created>
  <dcterms:modified xsi:type="dcterms:W3CDTF">2025-05-10T09:10:43Z</dcterms:modified>
</cp:coreProperties>
</file>